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Josefin Sans Bold" charset="1" panose="00000800000000000000"/>
      <p:regular r:id="rId60"/>
    </p:embeddedFont>
    <p:embeddedFont>
      <p:font typeface="Josefin Sans" charset="1" panose="000005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1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svg" Type="http://schemas.openxmlformats.org/officeDocument/2006/relationships/image"/><Relationship Id="rId4" Target="../media/image12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png" Type="http://schemas.openxmlformats.org/officeDocument/2006/relationships/image"/><Relationship Id="rId3" Target="../media/image123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png" Type="http://schemas.openxmlformats.org/officeDocument/2006/relationships/image"/><Relationship Id="rId3" Target="../media/image12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png" Type="http://schemas.openxmlformats.org/officeDocument/2006/relationships/image"/><Relationship Id="rId3" Target="../media/image131.png" Type="http://schemas.openxmlformats.org/officeDocument/2006/relationships/image"/><Relationship Id="rId4" Target="../media/image13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1936" y="2493093"/>
            <a:ext cx="9623999" cy="4949168"/>
            <a:chOff x="0" y="0"/>
            <a:chExt cx="12831999" cy="65988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28117"/>
              <a:ext cx="12831999" cy="2356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06"/>
                </a:lnSpc>
              </a:pPr>
              <a:r>
                <a:rPr lang="en-US" sz="657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</a:t>
              </a:r>
              <a:r>
                <a:rPr lang="en-US" sz="657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 Linearidade de Features  e Parâmetros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2831999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837737"/>
              <a:ext cx="12831999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 Emanuel Lopes Silva e Matheus Costa Alves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1657" y="9004509"/>
            <a:ext cx="4303320" cy="795189"/>
            <a:chOff x="0" y="0"/>
            <a:chExt cx="1219450" cy="225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450" cy="225336"/>
            </a:xfrm>
            <a:custGeom>
              <a:avLst/>
              <a:gdLst/>
              <a:ahLst/>
              <a:cxnLst/>
              <a:rect r="r" b="b" t="t" l="l"/>
              <a:pathLst>
                <a:path h="225336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5336"/>
                  </a:lnTo>
                  <a:lnTo>
                    <a:pt x="0" y="225336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19450" cy="253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0958" y="9037197"/>
            <a:ext cx="4303320" cy="795189"/>
            <a:chOff x="0" y="0"/>
            <a:chExt cx="1219450" cy="225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9450" cy="225336"/>
            </a:xfrm>
            <a:custGeom>
              <a:avLst/>
              <a:gdLst/>
              <a:ahLst/>
              <a:cxnLst/>
              <a:rect r="r" b="b" t="t" l="l"/>
              <a:pathLst>
                <a:path h="225336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5336"/>
                  </a:lnTo>
                  <a:lnTo>
                    <a:pt x="0" y="225336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19450" cy="253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01657" y="4247940"/>
            <a:ext cx="4303320" cy="807407"/>
            <a:chOff x="0" y="0"/>
            <a:chExt cx="1219450" cy="2287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450" cy="228798"/>
            </a:xfrm>
            <a:custGeom>
              <a:avLst/>
              <a:gdLst/>
              <a:ahLst/>
              <a:cxnLst/>
              <a:rect r="r" b="b" t="t" l="l"/>
              <a:pathLst>
                <a:path h="228798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8798"/>
                  </a:lnTo>
                  <a:lnTo>
                    <a:pt x="0" y="228798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19450" cy="25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55980" y="4247940"/>
            <a:ext cx="4303320" cy="807407"/>
            <a:chOff x="0" y="0"/>
            <a:chExt cx="1219450" cy="228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450" cy="228798"/>
            </a:xfrm>
            <a:custGeom>
              <a:avLst/>
              <a:gdLst/>
              <a:ahLst/>
              <a:cxnLst/>
              <a:rect r="r" b="b" t="t" l="l"/>
              <a:pathLst>
                <a:path h="228798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8798"/>
                  </a:lnTo>
                  <a:lnTo>
                    <a:pt x="0" y="228798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19450" cy="25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94621" y="8115293"/>
            <a:ext cx="4114800" cy="2573620"/>
          </a:xfrm>
          <a:custGeom>
            <a:avLst/>
            <a:gdLst/>
            <a:ahLst/>
            <a:cxnLst/>
            <a:rect r="r" b="b" t="t" l="l"/>
            <a:pathLst>
              <a:path h="2573620" w="4114800">
                <a:moveTo>
                  <a:pt x="0" y="0"/>
                </a:moveTo>
                <a:lnTo>
                  <a:pt x="4114800" y="0"/>
                </a:lnTo>
                <a:lnTo>
                  <a:pt x="4114800" y="2573621"/>
                </a:lnTo>
                <a:lnTo>
                  <a:pt x="0" y="2573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501657" y="363101"/>
            <a:ext cx="4303320" cy="3884840"/>
            <a:chOff x="0" y="0"/>
            <a:chExt cx="838329" cy="7568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8329" cy="756805"/>
            </a:xfrm>
            <a:custGeom>
              <a:avLst/>
              <a:gdLst/>
              <a:ahLst/>
              <a:cxnLst/>
              <a:rect r="r" b="b" t="t" l="l"/>
              <a:pathLst>
                <a:path h="756805" w="838329">
                  <a:moveTo>
                    <a:pt x="0" y="0"/>
                  </a:moveTo>
                  <a:lnTo>
                    <a:pt x="838329" y="0"/>
                  </a:lnTo>
                  <a:lnTo>
                    <a:pt x="838329" y="756805"/>
                  </a:lnTo>
                  <a:lnTo>
                    <a:pt x="0" y="756805"/>
                  </a:lnTo>
                  <a:close/>
                </a:path>
              </a:pathLst>
            </a:custGeom>
            <a:blipFill>
              <a:blip r:embed="rId4"/>
              <a:stretch>
                <a:fillRect l="-36181" t="0" r="-3618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55980" y="307240"/>
            <a:ext cx="4303320" cy="3940701"/>
            <a:chOff x="0" y="0"/>
            <a:chExt cx="88759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7593" cy="812800"/>
            </a:xfrm>
            <a:custGeom>
              <a:avLst/>
              <a:gdLst/>
              <a:ahLst/>
              <a:cxnLst/>
              <a:rect r="r" b="b" t="t" l="l"/>
              <a:pathLst>
                <a:path h="812800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8723" t="0" r="-1872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501657" y="5151996"/>
            <a:ext cx="4303320" cy="3852513"/>
            <a:chOff x="0" y="0"/>
            <a:chExt cx="887593" cy="7946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7593" cy="794611"/>
            </a:xfrm>
            <a:custGeom>
              <a:avLst/>
              <a:gdLst/>
              <a:ahLst/>
              <a:cxnLst/>
              <a:rect r="r" b="b" t="t" l="l"/>
              <a:pathLst>
                <a:path h="794611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794611"/>
                  </a:lnTo>
                  <a:lnTo>
                    <a:pt x="0" y="794611"/>
                  </a:lnTo>
                  <a:close/>
                </a:path>
              </a:pathLst>
            </a:custGeom>
            <a:blipFill>
              <a:blip r:embed="rId6"/>
              <a:stretch>
                <a:fillRect l="-18600" t="0" r="-1860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20958" y="5151996"/>
            <a:ext cx="4303320" cy="3940701"/>
            <a:chOff x="0" y="0"/>
            <a:chExt cx="887593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7593" cy="812800"/>
            </a:xfrm>
            <a:custGeom>
              <a:avLst/>
              <a:gdLst/>
              <a:ahLst/>
              <a:cxnLst/>
              <a:rect r="r" b="b" t="t" l="l"/>
              <a:pathLst>
                <a:path h="812800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2128" t="0" r="-3212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43603" y="683317"/>
            <a:ext cx="6139380" cy="253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9"/>
              </a:lnSpc>
            </a:pPr>
            <a:r>
              <a:rPr lang="en-US" sz="5875" spc="-64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</a:t>
            </a:r>
            <a:r>
              <a:rPr lang="en-US" b="true" sz="5875" spc="-64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portância de Modelar Padrões Complexos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468" y="3670935"/>
            <a:ext cx="7032789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 Maior Parte do </a:t>
            </a:r>
            <a:r>
              <a:rPr lang="en-US" sz="23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Mundo Real Não É Linear</a:t>
            </a:r>
          </a:p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Modelos Lineares São Limitados</a:t>
            </a:r>
          </a:p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Flexibilidade e Capacidade de Representação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9279" y="4520916"/>
            <a:ext cx="2588075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Diagnóstico Médico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20079" y="4520916"/>
            <a:ext cx="2705076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Detecção de Fraudes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28490" y="9233007"/>
            <a:ext cx="2718865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Processamento de Linguagem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55102" y="9295349"/>
            <a:ext cx="2635031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Reconh</a:t>
            </a: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ecimento de Imagens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5956" y="3219450"/>
            <a:ext cx="8860386" cy="383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9"/>
              </a:lnSpc>
            </a:pPr>
            <a:r>
              <a:rPr lang="en-US" sz="8424" spc="-92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Limitações de Modelos Lineares Frente aos Dados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76844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0" y="996201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05882" y="757235"/>
            <a:ext cx="9087233" cy="8600698"/>
          </a:xfrm>
          <a:custGeom>
            <a:avLst/>
            <a:gdLst/>
            <a:ahLst/>
            <a:cxnLst/>
            <a:rect r="r" b="b" t="t" l="l"/>
            <a:pathLst>
              <a:path h="8600698" w="9087233">
                <a:moveTo>
                  <a:pt x="0" y="0"/>
                </a:moveTo>
                <a:lnTo>
                  <a:pt x="9087233" y="0"/>
                </a:lnTo>
                <a:lnTo>
                  <a:pt x="9087233" y="8600697"/>
                </a:lnTo>
                <a:lnTo>
                  <a:pt x="0" y="8600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620253" y="57150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8406" y="3275625"/>
            <a:ext cx="3645564" cy="2257677"/>
            <a:chOff x="0" y="0"/>
            <a:chExt cx="4860752" cy="30102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860752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03352"/>
              <a:ext cx="4860752" cy="405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05086"/>
              <a:ext cx="4860752" cy="10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9677" indent="-239838" lvl="1">
                <a:lnSpc>
                  <a:spcPts val="3110"/>
                </a:lnSpc>
                <a:buFont typeface="Arial"/>
                <a:buChar char="•"/>
              </a:pP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Nã</a:t>
              </a: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 há reta que separe as classes.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83106" y="9439492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76844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0" y="996201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5210" y="801778"/>
            <a:ext cx="14620143" cy="4641895"/>
          </a:xfrm>
          <a:custGeom>
            <a:avLst/>
            <a:gdLst/>
            <a:ahLst/>
            <a:cxnLst/>
            <a:rect r="r" b="b" t="t" l="l"/>
            <a:pathLst>
              <a:path h="4641895" w="14620143">
                <a:moveTo>
                  <a:pt x="0" y="0"/>
                </a:moveTo>
                <a:lnTo>
                  <a:pt x="14620143" y="0"/>
                </a:lnTo>
                <a:lnTo>
                  <a:pt x="14620143" y="4641896"/>
                </a:lnTo>
                <a:lnTo>
                  <a:pt x="0" y="464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5210" y="5443674"/>
            <a:ext cx="14620143" cy="4641895"/>
          </a:xfrm>
          <a:custGeom>
            <a:avLst/>
            <a:gdLst/>
            <a:ahLst/>
            <a:cxnLst/>
            <a:rect r="r" b="b" t="t" l="l"/>
            <a:pathLst>
              <a:path h="4641895" w="14620143">
                <a:moveTo>
                  <a:pt x="0" y="0"/>
                </a:moveTo>
                <a:lnTo>
                  <a:pt x="14620143" y="0"/>
                </a:lnTo>
                <a:lnTo>
                  <a:pt x="14620143" y="4641895"/>
                </a:lnTo>
                <a:lnTo>
                  <a:pt x="0" y="464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20253" y="57150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Sazonalidade e Ruído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05897" y="5487014"/>
            <a:ext cx="3736332" cy="3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69571"/>
            <a:ext cx="18288000" cy="5941646"/>
            <a:chOff x="0" y="0"/>
            <a:chExt cx="4816593" cy="1564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64878"/>
            </a:xfrm>
            <a:custGeom>
              <a:avLst/>
              <a:gdLst/>
              <a:ahLst/>
              <a:cxnLst/>
              <a:rect r="r" b="b" t="t" l="l"/>
              <a:pathLst>
                <a:path h="15648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64878"/>
                  </a:lnTo>
                  <a:lnTo>
                    <a:pt x="0" y="1564878"/>
                  </a:ln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0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73707" y="2769571"/>
            <a:ext cx="11140586" cy="5941646"/>
          </a:xfrm>
          <a:custGeom>
            <a:avLst/>
            <a:gdLst/>
            <a:ahLst/>
            <a:cxnLst/>
            <a:rect r="r" b="b" t="t" l="l"/>
            <a:pathLst>
              <a:path h="5941646" w="11140586">
                <a:moveTo>
                  <a:pt x="0" y="0"/>
                </a:moveTo>
                <a:lnTo>
                  <a:pt x="11140586" y="0"/>
                </a:lnTo>
                <a:lnTo>
                  <a:pt x="11140586" y="5941646"/>
                </a:lnTo>
                <a:lnTo>
                  <a:pt x="0" y="594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285" y="1190625"/>
            <a:ext cx="1684342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3"/>
              </a:lnSpc>
            </a:pPr>
            <a:r>
              <a:rPr lang="en-US" sz="6950" spc="-76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Imp</a:t>
            </a:r>
            <a:r>
              <a:rPr lang="en-US" sz="6950" spc="-76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ortância da Engenharia de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5204" y="1694714"/>
            <a:ext cx="11301259" cy="7293279"/>
          </a:xfrm>
          <a:custGeom>
            <a:avLst/>
            <a:gdLst/>
            <a:ahLst/>
            <a:cxnLst/>
            <a:rect r="r" b="b" t="t" l="l"/>
            <a:pathLst>
              <a:path h="7293279" w="11301259">
                <a:moveTo>
                  <a:pt x="0" y="0"/>
                </a:moveTo>
                <a:lnTo>
                  <a:pt x="11301259" y="0"/>
                </a:lnTo>
                <a:lnTo>
                  <a:pt x="11301259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4" t="0" r="-7364" b="0"/>
            </a:stretch>
          </a:blipFill>
          <a:ln w="38100" cap="sq">
            <a:solidFill>
              <a:srgbClr val="093569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798912" y="619125"/>
            <a:ext cx="1069017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527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é Engenharia de Features?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903" y="1532789"/>
            <a:ext cx="9162237" cy="54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51468" y="3570605"/>
            <a:ext cx="6242511" cy="30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Criar, combinar e editar features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Auxilia o modelo a  enxergar padrões complexos com uma representação mais adequada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7524" y="7116287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323628"/>
            <a:ext cx="5326516" cy="5249039"/>
          </a:xfrm>
          <a:custGeom>
            <a:avLst/>
            <a:gdLst/>
            <a:ahLst/>
            <a:cxnLst/>
            <a:rect r="r" b="b" t="t" l="l"/>
            <a:pathLst>
              <a:path h="5249039" w="5326516">
                <a:moveTo>
                  <a:pt x="0" y="0"/>
                </a:moveTo>
                <a:lnTo>
                  <a:pt x="5326516" y="0"/>
                </a:lnTo>
                <a:lnTo>
                  <a:pt x="5326516" y="5249039"/>
                </a:lnTo>
                <a:lnTo>
                  <a:pt x="0" y="524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8406" y="2434781"/>
            <a:ext cx="10967848" cy="2798666"/>
            <a:chOff x="0" y="0"/>
            <a:chExt cx="2888651" cy="737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8651" cy="737097"/>
            </a:xfrm>
            <a:custGeom>
              <a:avLst/>
              <a:gdLst/>
              <a:ahLst/>
              <a:cxnLst/>
              <a:rect r="r" b="b" t="t" l="l"/>
              <a:pathLst>
                <a:path h="73709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701098"/>
                  </a:lnTo>
                  <a:cubicBezTo>
                    <a:pt x="2888651" y="720980"/>
                    <a:pt x="2872534" y="737097"/>
                    <a:pt x="2852652" y="737097"/>
                  </a:cubicBezTo>
                  <a:lnTo>
                    <a:pt x="36000" y="737097"/>
                  </a:lnTo>
                  <a:cubicBezTo>
                    <a:pt x="26452" y="737097"/>
                    <a:pt x="17295" y="733304"/>
                    <a:pt x="10544" y="726553"/>
                  </a:cubicBezTo>
                  <a:cubicBezTo>
                    <a:pt x="3793" y="719802"/>
                    <a:pt x="0" y="710645"/>
                    <a:pt x="0" y="701098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88651" cy="78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452" y="1394747"/>
            <a:ext cx="7079577" cy="2701003"/>
            <a:chOff x="0" y="0"/>
            <a:chExt cx="9439436" cy="36013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439436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</a:t>
              </a:r>
              <a:r>
                <a:rPr lang="en-US" b="true" sz="6399" spc="-70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or Que Fazer Isso?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1125"/>
              <a:ext cx="7324815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  <a:r>
                <a:rPr lang="en-US" sz="282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Como “Linearizar” o Problema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50691" y="3061558"/>
            <a:ext cx="8925146" cy="1545111"/>
            <a:chOff x="0" y="0"/>
            <a:chExt cx="11900195" cy="20601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Mu</a:t>
              </a: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itas vezes, os dados não são linearmente separáveis em sua forma original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15953"/>
              <a:ext cx="1190019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Dessa forma, temos que adaptar para o modelo poder entender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62485" y="5820507"/>
            <a:ext cx="7714897" cy="1897417"/>
            <a:chOff x="0" y="0"/>
            <a:chExt cx="10286529" cy="25298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0286529" cy="54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2"/>
                </a:lnSpc>
              </a:pPr>
              <a:r>
                <a:rPr lang="en-US" sz="239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Melhora as habilidades de comunicação dos alunos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77620"/>
              <a:ext cx="10286529" cy="1141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5"/>
                </a:lnSpc>
              </a:pPr>
              <a:r>
                <a:rPr lang="en-US" sz="24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Os alunos têm acesso a diferentes canais onde podem se comunicar e colaborar com professores e colegas.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88406" y="5426699"/>
            <a:ext cx="10967848" cy="2798666"/>
            <a:chOff x="0" y="0"/>
            <a:chExt cx="2888651" cy="737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88651" cy="737097"/>
            </a:xfrm>
            <a:custGeom>
              <a:avLst/>
              <a:gdLst/>
              <a:ahLst/>
              <a:cxnLst/>
              <a:rect r="r" b="b" t="t" l="l"/>
              <a:pathLst>
                <a:path h="73709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701098"/>
                  </a:lnTo>
                  <a:cubicBezTo>
                    <a:pt x="2888651" y="720980"/>
                    <a:pt x="2872534" y="737097"/>
                    <a:pt x="2852652" y="737097"/>
                  </a:cubicBezTo>
                  <a:lnTo>
                    <a:pt x="36000" y="737097"/>
                  </a:lnTo>
                  <a:cubicBezTo>
                    <a:pt x="26452" y="737097"/>
                    <a:pt x="17295" y="733304"/>
                    <a:pt x="10544" y="726553"/>
                  </a:cubicBezTo>
                  <a:cubicBezTo>
                    <a:pt x="3793" y="719802"/>
                    <a:pt x="0" y="710645"/>
                    <a:pt x="0" y="701098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888651" cy="78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85401" y="5932067"/>
            <a:ext cx="8925146" cy="1964211"/>
            <a:chOff x="0" y="0"/>
            <a:chExt cx="11900195" cy="26189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Pode-se criar um</a:t>
              </a: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nova feature baseada em uma combinação não linear das variáveis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15953"/>
              <a:ext cx="11900195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Criar novas features ajuda a expor padrões escondidos no espaço original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2905" y="5076825"/>
            <a:ext cx="7690263" cy="270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ideia é adicionar uma nova dimensão ao problema, para desenrolar a complexidade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Z = X1 x X2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Agora, o problema tem três dimensões: X1, X2 e 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55591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0303" y="3635774"/>
            <a:ext cx="6263965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Deve-se criar uma  Nova Feature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878" y="4724845"/>
            <a:ext cx="7665422" cy="425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Z é uma feature de interação:</a:t>
            </a:r>
          </a:p>
          <a:p>
            <a:pPr algn="l" marL="651173" indent="-325587" lvl="1">
              <a:lnSpc>
                <a:spcPts val="4222"/>
              </a:lnSpc>
              <a:buFont typeface="Arial"/>
              <a:buChar char="•"/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X1=0 ou X2 = 0, Z= 0 → Nenhuma interação ocorre</a:t>
            </a:r>
          </a:p>
          <a:p>
            <a:pPr algn="l" marL="651173" indent="-325587" lvl="1">
              <a:lnSpc>
                <a:spcPts val="4222"/>
              </a:lnSpc>
              <a:buFont typeface="Arial"/>
              <a:buChar char="•"/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X1 = 1 e X2 =1, Z=1 → Existe uma interação única que diferencia o ponto</a:t>
            </a: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93878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 strike="noStrike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429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Representa?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2905" y="5076825"/>
            <a:ext cx="7690263" cy="433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Ag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ora o modelo pode usar Z como base para uma decisão linear simples: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Z=1, a classe é 0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Z=0, a classe é 1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É a tentativa de capturar uma relação não linear escondida nos dados originais X1 e X2</a:t>
            </a:r>
          </a:p>
          <a:p>
            <a:pPr algn="l">
              <a:lnSpc>
                <a:spcPts val="42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55591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0303" y="3635774"/>
            <a:ext cx="5704225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Como isso Resolve o Problema?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878" y="4724845"/>
            <a:ext cx="7665422" cy="425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No plano X1 e X2​, os pontos estão embaralhados, não dá para traçar uma linha reta que separe as classes</a:t>
            </a:r>
          </a:p>
          <a:p>
            <a:pPr algn="l">
              <a:lnSpc>
                <a:spcPts val="4222"/>
              </a:lnSpc>
            </a:pP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usamos Z=X1 x X2​, projetamos os dados em um eixo onde a separação linear é possível, ao adicionar uma nova dimensão</a:t>
            </a: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93878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429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Intuição Geométrica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428508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1352" y="2556895"/>
            <a:ext cx="12908877" cy="6389894"/>
          </a:xfrm>
          <a:custGeom>
            <a:avLst/>
            <a:gdLst/>
            <a:ahLst/>
            <a:cxnLst/>
            <a:rect r="r" b="b" t="t" l="l"/>
            <a:pathLst>
              <a:path h="6389894" w="12908877">
                <a:moveTo>
                  <a:pt x="0" y="0"/>
                </a:moveTo>
                <a:lnTo>
                  <a:pt x="12908877" y="0"/>
                </a:lnTo>
                <a:lnTo>
                  <a:pt x="12908877" y="6389894"/>
                </a:lnTo>
                <a:lnTo>
                  <a:pt x="0" y="6389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650" y="705854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857076" y="5732792"/>
            <a:ext cx="54795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352" y="1406861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499" y="2163427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5274" y="2793701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4000" y="538938"/>
            <a:ext cx="50428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true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Sumário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550534"/>
            <a:ext cx="5653279" cy="86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149" spc="25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PRINCIPAIS TÓPICOS DISCUTIDOS NESTA APRESENTAÇÃO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5574" y="2727026"/>
            <a:ext cx="9944054" cy="728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Conceitos Gerais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Definição Geral....................................................................................................4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Linear vs Não Linear.....................................................................................5</a:t>
            </a:r>
          </a:p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Linearidade de Features..........................................................................7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Limitações dos Modelos Lineares......................................................11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Engenharia de Features..............................................................................14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Interações entre Variáveis.......................................................................22</a:t>
            </a:r>
          </a:p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Linearidade de Parâmetros.................................................................26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Modelos Com Parâmetros Não Lineares..................................29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Consequências da Não Linearidade dos Parâmetros.34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Redes Neurais.....................................................................................................39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Funções de Ativação.....................................................................................43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Teorema da Aproximação Universal............................................49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Limitações e Implicações..........................................................................52</a:t>
            </a:r>
          </a:p>
          <a:p>
            <a:pPr algn="just">
              <a:lnSpc>
                <a:spcPts val="38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428508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9236" y="120144"/>
            <a:ext cx="9657352" cy="10013643"/>
          </a:xfrm>
          <a:custGeom>
            <a:avLst/>
            <a:gdLst/>
            <a:ahLst/>
            <a:cxnLst/>
            <a:rect r="r" b="b" t="t" l="l"/>
            <a:pathLst>
              <a:path h="10013643" w="9657352">
                <a:moveTo>
                  <a:pt x="0" y="0"/>
                </a:moveTo>
                <a:lnTo>
                  <a:pt x="9657352" y="0"/>
                </a:lnTo>
                <a:lnTo>
                  <a:pt x="9657352" y="10013643"/>
                </a:lnTo>
                <a:lnTo>
                  <a:pt x="0" y="10013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650" y="705854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1674" y="9475889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820" y="3259688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2036" y="4511608"/>
            <a:ext cx="5184605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É p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reciso entender o problema profundamente para saber quais variáveis combinar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2036" y="581059"/>
            <a:ext cx="1562531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b="true" sz="9000" spc="-9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Limitações da Engenharia de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3253" y="3170298"/>
            <a:ext cx="4529238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Conhecimento Especializado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2491" y="8027506"/>
            <a:ext cx="5280092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633"/>
              </a:lnSpc>
              <a:spcBef>
                <a:spcPct val="0"/>
              </a:spcBef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em a feature certa, o modelo linear não consegue aprender o padrão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4107" y="4433510"/>
            <a:ext cx="5184605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 imagens, áudio e texto, são necessários milhares ou milhões de interações complexas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56909" y="6510821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4" y="0"/>
                </a:lnTo>
                <a:lnTo>
                  <a:pt x="1042434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2891" y="3008373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95324" y="2989151"/>
            <a:ext cx="4529238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Muitas Interações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3281" y="6398313"/>
            <a:ext cx="7222043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Risco de Om</a:t>
            </a: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itir Padrões Importantes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9390336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2167" y="4651032"/>
            <a:ext cx="9319119" cy="176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Interações entre Variáveis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510274" cy="30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2232" y="-1166789"/>
            <a:ext cx="8173890" cy="8702837"/>
          </a:xfrm>
          <a:custGeom>
            <a:avLst/>
            <a:gdLst/>
            <a:ahLst/>
            <a:cxnLst/>
            <a:rect r="r" b="b" t="t" l="l"/>
            <a:pathLst>
              <a:path h="8702837" w="8173890">
                <a:moveTo>
                  <a:pt x="0" y="0"/>
                </a:moveTo>
                <a:lnTo>
                  <a:pt x="8173890" y="0"/>
                </a:lnTo>
                <a:lnTo>
                  <a:pt x="8173890" y="8702837"/>
                </a:lnTo>
                <a:lnTo>
                  <a:pt x="0" y="870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1234" y="1334709"/>
            <a:ext cx="3695886" cy="3812546"/>
          </a:xfrm>
          <a:custGeom>
            <a:avLst/>
            <a:gdLst/>
            <a:ahLst/>
            <a:cxnLst/>
            <a:rect r="r" b="b" t="t" l="l"/>
            <a:pathLst>
              <a:path h="3812546" w="3695886">
                <a:moveTo>
                  <a:pt x="0" y="0"/>
                </a:moveTo>
                <a:lnTo>
                  <a:pt x="3695886" y="0"/>
                </a:lnTo>
                <a:lnTo>
                  <a:pt x="3695886" y="3812546"/>
                </a:lnTo>
                <a:lnTo>
                  <a:pt x="0" y="381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5174" y="5080580"/>
            <a:ext cx="8207735" cy="261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55"/>
              </a:lnSpc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</a:t>
            </a: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eração entre variáveis ocorre quando o efeito combinado de duas (ou mais) variáveis não pode ser explicado apenas pela soma de seus efeitos individuais</a:t>
            </a:r>
          </a:p>
          <a:p>
            <a:pPr algn="just" marL="0" indent="0" lvl="0">
              <a:lnSpc>
                <a:spcPts val="41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2099" y="1599111"/>
            <a:ext cx="10753884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que sã</a:t>
            </a: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interações entre variáveis?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Definição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01674" y="9390203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510274" cy="30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7603" y="1226429"/>
            <a:ext cx="3606061" cy="4114800"/>
          </a:xfrm>
          <a:custGeom>
            <a:avLst/>
            <a:gdLst/>
            <a:ahLst/>
            <a:cxnLst/>
            <a:rect r="r" b="b" t="t" l="l"/>
            <a:pathLst>
              <a:path h="4114800" w="3606061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6845" y="5076825"/>
            <a:ext cx="9584394" cy="365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</a:t>
            </a: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erações entre variáveis criam padrões complexos que não podem ser aprendidos por modelos lineares simples </a:t>
            </a:r>
          </a:p>
          <a:p>
            <a:pPr algn="just">
              <a:lnSpc>
                <a:spcPts val="4155"/>
              </a:lnSpc>
            </a:pPr>
          </a:p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Capturar essas interações é o que permite entender fenômenos do mundo real, como doenças, imagens e comportamento humano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099" y="1599111"/>
            <a:ext cx="10753884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que sã</a:t>
            </a: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interações entre variáveis?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Para que serve?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01674" y="9390203"/>
            <a:ext cx="627026" cy="657898"/>
            <a:chOff x="0" y="0"/>
            <a:chExt cx="812800" cy="852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866096" y="-6177276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0024" y="1666743"/>
            <a:ext cx="10300792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8112" y="3284848"/>
            <a:ext cx="547153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Diagnóstico Médico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024335"/>
            <a:ext cx="6353051" cy="452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No </a:t>
            </a: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reconhecimento de imagens, como identificar letras ou números escritos à mão, cada pixel isolado não diz muita coisa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realmente importa são os padrões formados pela interação entre vários pixels (linhas, bordas, formas)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1216"/>
            <a:ext cx="5777173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Reconhecimento de Dígitos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4554" y="4024335"/>
            <a:ext cx="6432638" cy="351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Em problemas de saúde, a interação ent</a:t>
            </a: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 variáveis como altura, idade e dieta é fundamental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risco de uma doença não depende apenas de cada fator isoladamente, mas do efeito combinado entre eles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19820" y="4051173"/>
            <a:ext cx="11546788" cy="28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Linearidade de Parâmetros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245" y="2918329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0895" y="2794504"/>
            <a:ext cx="11223155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2"/>
              </a:lnSpc>
              <a:spcBef>
                <a:spcPct val="0"/>
              </a:spcBef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</a:t>
            </a: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 linearidade de parâmetros significa que o efeito de cada parâmetro no resultado final não é mais proporcional, direto e simples. Isso abre espaço para modelos muito mais ricos, capazes de capturar fenômenos reais mais complexos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Ela precisa envolver funções não lineare</a:t>
            </a: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 (como ReLU, Sigmoid, Tanh) que quebrem a linearidade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Pequenas mudanças nos parâmetros podem causar grandes saltos ou oscilações no resultado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9691"/>
            <a:ext cx="16135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Linearidade dos Parâmetros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19175"/>
            <a:ext cx="1828800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Por Que a Não Linearidade de Parâmetros é Necessária?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93242" y="4557596"/>
            <a:ext cx="3041045" cy="2213000"/>
            <a:chOff x="0" y="0"/>
            <a:chExt cx="4054726" cy="29506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054726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48913"/>
              <a:ext cx="4054726" cy="50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6806"/>
              <a:ext cx="4054726" cy="110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37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Permite Aprender Padrões Complexos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91967" y="4557596"/>
            <a:ext cx="3329800" cy="2849355"/>
            <a:chOff x="0" y="0"/>
            <a:chExt cx="4439733" cy="37991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439733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39015"/>
              <a:ext cx="4439733" cy="443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70779"/>
              <a:ext cx="4439733" cy="16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3"/>
                </a:lnSpc>
              </a:pPr>
              <a:r>
                <a:rPr lang="en-US" sz="239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Porque</a:t>
              </a:r>
              <a:r>
                <a:rPr lang="en-US" sz="239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Sem Não Linearidade, a Rede Continua Sendo Linear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02995" y="4557596"/>
            <a:ext cx="3711856" cy="2568540"/>
            <a:chOff x="0" y="0"/>
            <a:chExt cx="4949141" cy="342471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949141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046288"/>
              <a:ext cx="4949141" cy="36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76806"/>
              <a:ext cx="4949141" cy="166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37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Permitir Interações Entre Parâmetros de Forma Não Proporcional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48813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8677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67268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70336" y="3154140"/>
            <a:ext cx="603369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5799349" y="3928690"/>
            <a:ext cx="2854020" cy="0"/>
          </a:xfrm>
          <a:prstGeom prst="line">
            <a:avLst/>
          </a:prstGeom>
          <a:ln cap="flat" w="2857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513248" y="3928690"/>
            <a:ext cx="2854020" cy="0"/>
          </a:xfrm>
          <a:prstGeom prst="line">
            <a:avLst/>
          </a:prstGeom>
          <a:ln cap="flat" w="2857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0606" y="3675360"/>
            <a:ext cx="11546788" cy="424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Modelos com Parâmetros</a:t>
            </a: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3966" y="6732269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926953" y="571874"/>
            <a:ext cx="8541914" cy="8914711"/>
          </a:xfrm>
          <a:custGeom>
            <a:avLst/>
            <a:gdLst/>
            <a:ahLst/>
            <a:cxnLst/>
            <a:rect r="r" b="b" t="t" l="l"/>
            <a:pathLst>
              <a:path h="8914711" w="8541914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210" y="4450389"/>
            <a:ext cx="9704687" cy="128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Conceitos Gerais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76647" y="1388833"/>
            <a:ext cx="9785532" cy="6774256"/>
          </a:xfrm>
          <a:custGeom>
            <a:avLst/>
            <a:gdLst/>
            <a:ahLst/>
            <a:cxnLst/>
            <a:rect r="r" b="b" t="t" l="l"/>
            <a:pathLst>
              <a:path h="6774256" w="9785532">
                <a:moveTo>
                  <a:pt x="0" y="0"/>
                </a:moveTo>
                <a:lnTo>
                  <a:pt x="9785532" y="0"/>
                </a:lnTo>
                <a:lnTo>
                  <a:pt x="9785532" y="6774257"/>
                </a:lnTo>
                <a:lnTo>
                  <a:pt x="0" y="677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487" b="-1018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não é linear.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Pequenas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mudanças em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causam mudanças exponenciais em Y.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é possível resolver com equação normal (álgebra linear); é necessário ajuste iterativo .</a:t>
            </a:r>
          </a:p>
          <a:p>
            <a:pPr algn="l">
              <a:lnSpc>
                <a:spcPts val="4492"/>
              </a:lnSpc>
            </a:pP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6567" y="2247214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Reg</a:t>
            </a: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ressão Exponencial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934" y="1731615"/>
            <a:ext cx="3240265" cy="113845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256567" y="2215366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9253" y="1388283"/>
            <a:ext cx="4470512" cy="178755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636615" y="1028700"/>
            <a:ext cx="9846935" cy="6952982"/>
          </a:xfrm>
          <a:custGeom>
            <a:avLst/>
            <a:gdLst/>
            <a:ahLst/>
            <a:cxnLst/>
            <a:rect r="r" b="b" t="t" l="l"/>
            <a:pathLst>
              <a:path h="6952982" w="9846935">
                <a:moveTo>
                  <a:pt x="0" y="0"/>
                </a:moveTo>
                <a:lnTo>
                  <a:pt x="9846935" y="0"/>
                </a:lnTo>
                <a:lnTo>
                  <a:pt x="9846935" y="6952982"/>
                </a:lnTo>
                <a:lnTo>
                  <a:pt x="0" y="695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553" t="0" r="0" b="-10000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Os parâmetros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​ e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​ estão dentro de uma função sigmoide, o que quebra a linearidade.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saíd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é limitada entre 0 e 1,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ideal para classificação.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não é proporcional: a sigmoide causa saturação em valores extremos.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</a:t>
            </a: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elo Logístico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256567" y="1619937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9645" y="1456581"/>
            <a:ext cx="8594548" cy="185717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786571" y="1388833"/>
            <a:ext cx="10326263" cy="6800292"/>
          </a:xfrm>
          <a:custGeom>
            <a:avLst/>
            <a:gdLst/>
            <a:ahLst/>
            <a:cxnLst/>
            <a:rect r="r" b="b" t="t" l="l"/>
            <a:pathLst>
              <a:path h="6800292" w="10326263">
                <a:moveTo>
                  <a:pt x="0" y="0"/>
                </a:moveTo>
                <a:lnTo>
                  <a:pt x="10326262" y="0"/>
                </a:lnTo>
                <a:lnTo>
                  <a:pt x="10326262" y="6800292"/>
                </a:lnTo>
                <a:lnTo>
                  <a:pt x="0" y="680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749" t="-111416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Cada camada aplica uma transformação linear (Wx+b)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as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depois, a função de 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ativação (ReLU, Sigmoid, Tanh) quebra a linearidade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composição de várias camadas não lineares cria um modelo extremamente poderoso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RELU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21572"/>
            <a:ext cx="8899264" cy="496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</a:t>
            </a:r>
            <a:r>
              <a:rPr lang="en-US" b="true" sz="9270" spc="-101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onsequências da Não Linearidade dos Parâmetros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98367">
            <a:off x="12081792" y="5033745"/>
            <a:ext cx="3572996" cy="5504616"/>
          </a:xfrm>
          <a:custGeom>
            <a:avLst/>
            <a:gdLst/>
            <a:ahLst/>
            <a:cxnLst/>
            <a:rect r="r" b="b" t="t" l="l"/>
            <a:pathLst>
              <a:path h="5504616" w="3572996">
                <a:moveTo>
                  <a:pt x="0" y="0"/>
                </a:moveTo>
                <a:lnTo>
                  <a:pt x="3572996" y="0"/>
                </a:lnTo>
                <a:lnTo>
                  <a:pt x="3572996" y="5504616"/>
                </a:lnTo>
                <a:lnTo>
                  <a:pt x="0" y="550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0583" y="-243434"/>
            <a:ext cx="4594097" cy="4117981"/>
          </a:xfrm>
          <a:custGeom>
            <a:avLst/>
            <a:gdLst/>
            <a:ahLst/>
            <a:cxnLst/>
            <a:rect r="r" b="b" t="t" l="l"/>
            <a:pathLst>
              <a:path h="4117981" w="4594097">
                <a:moveTo>
                  <a:pt x="0" y="0"/>
                </a:moveTo>
                <a:lnTo>
                  <a:pt x="4594097" y="0"/>
                </a:lnTo>
                <a:lnTo>
                  <a:pt x="4594097" y="4117981"/>
                </a:lnTo>
                <a:lnTo>
                  <a:pt x="0" y="411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8182554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7951" y="3723563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Função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98183"/>
            <a:ext cx="4874531" cy="25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Em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uma regressão linear simples, a função de custo tem formato de tigela, onde existe apenas um mínimo global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 Função d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Custo se Torna Não Convexa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04566" y="3723563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odelos com Parâmetros não Lineares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8966" y="5086350"/>
            <a:ext cx="5067161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função de custo não é mais uma tigela perfeita, ela pode ter múltiplos vales e picos, com  múltiplos mínimos locais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683" y="4137594"/>
            <a:ext cx="514656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Regressão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1160"/>
            <a:ext cx="4874531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Na 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regressão linear, existe uma fórmula direta para calcular os coeficientes, a Equação Normal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Dá para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Resolver com Fórmula Fechada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5496" y="5071160"/>
            <a:ext cx="9510025" cy="301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om não linearidade nos parâmetros, não existe essa fórmula fechada.  Você precisa: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Definir uma função de perda 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Usar métodos iterativos como gradiente descendente para ir ajustando os parâmetros aos poucos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68435" y="3851288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odelos com Parâmetros não Lineares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753" y="3019631"/>
            <a:ext cx="16365547" cy="6750788"/>
          </a:xfrm>
          <a:custGeom>
            <a:avLst/>
            <a:gdLst/>
            <a:ahLst/>
            <a:cxnLst/>
            <a:rect r="r" b="b" t="t" l="l"/>
            <a:pathLst>
              <a:path h="6750788" w="16365547">
                <a:moveTo>
                  <a:pt x="0" y="0"/>
                </a:moveTo>
                <a:lnTo>
                  <a:pt x="16365547" y="0"/>
                </a:lnTo>
                <a:lnTo>
                  <a:pt x="16365547" y="6750788"/>
                </a:lnTo>
                <a:lnTo>
                  <a:pt x="0" y="675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 Função d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Custo se Torna Não Convexa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683" y="4137594"/>
            <a:ext cx="514656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Flexibilidade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1160"/>
            <a:ext cx="5368182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Capturam curvas complexas, saturações, efeitos exponenciais, limites superiores/inferiores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Maior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Poder de Modelagem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5496" y="5071160"/>
            <a:ext cx="9510025" cy="351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onseguem modelar fenômenos que modelos lineares simplesmente não conseguem, como: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Crescimento populacional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Saturação de sensores 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Interações complexas em sistemas físicos ou econômicos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68435" y="3851288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Fenômenos Possíveis de Modelar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745945" y="1672364"/>
            <a:ext cx="10429705" cy="6942272"/>
          </a:xfrm>
          <a:custGeom>
            <a:avLst/>
            <a:gdLst/>
            <a:ahLst/>
            <a:cxnLst/>
            <a:rect r="r" b="b" t="t" l="l"/>
            <a:pathLst>
              <a:path h="6942272" w="10429705">
                <a:moveTo>
                  <a:pt x="0" y="0"/>
                </a:moveTo>
                <a:lnTo>
                  <a:pt x="10429705" y="0"/>
                </a:lnTo>
                <a:lnTo>
                  <a:pt x="10429705" y="6942272"/>
                </a:lnTo>
                <a:lnTo>
                  <a:pt x="0" y="6942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579" y="4998739"/>
            <a:ext cx="8899264" cy="128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Redes Neurais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8215925" y="2948683"/>
            <a:ext cx="8537307" cy="506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62" indent="-381431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353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Uma</a:t>
            </a: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rede neural é uma estrutura composta por camadas empilhadas</a:t>
            </a:r>
          </a:p>
          <a:p>
            <a:pPr algn="l" marL="762862" indent="-381431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Cada camada realiza duas operações básicas:</a:t>
            </a:r>
          </a:p>
          <a:p>
            <a:pPr algn="l" marL="1525724" indent="-508575" lvl="2">
              <a:lnSpc>
                <a:spcPts val="5830"/>
              </a:lnSpc>
              <a:spcBef>
                <a:spcPct val="0"/>
              </a:spcBef>
              <a:buFont typeface="Arial"/>
              <a:buChar char="⚬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Transformação Linear</a:t>
            </a:r>
          </a:p>
          <a:p>
            <a:pPr algn="l" marL="1525724" indent="-508575" lvl="2">
              <a:lnSpc>
                <a:spcPts val="5830"/>
              </a:lnSpc>
              <a:spcBef>
                <a:spcPct val="0"/>
              </a:spcBef>
              <a:buFont typeface="Arial"/>
              <a:buChar char="⚬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Função de Ativação</a:t>
            </a:r>
          </a:p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659" y="322443"/>
            <a:ext cx="848911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</a:t>
            </a: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</a:t>
            </a: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é uma Rede Neural?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96594"/>
            <a:ext cx="9768230" cy="3036866"/>
            <a:chOff x="0" y="0"/>
            <a:chExt cx="13024306" cy="40491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3024306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Definição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37830"/>
              <a:ext cx="12478551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0"/>
                </a:lnSpc>
              </a:pPr>
              <a:r>
                <a:rPr lang="en-US" sz="26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</a:t>
              </a:r>
              <a:r>
                <a:rPr lang="en-US" sz="26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não linearidade representa uma situação em que a relação entre os elementos de um sistema não é proporcional, direta ou simples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45287" y="328276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00779" y="9421178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264338" y="5234174"/>
            <a:ext cx="3563352" cy="0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79082" y="360912"/>
            <a:ext cx="1160436" cy="1787786"/>
          </a:xfrm>
          <a:custGeom>
            <a:avLst/>
            <a:gdLst/>
            <a:ahLst/>
            <a:cxnLst/>
            <a:rect r="r" b="b" t="t" l="l"/>
            <a:pathLst>
              <a:path h="1787786" w="1160436">
                <a:moveTo>
                  <a:pt x="0" y="0"/>
                </a:moveTo>
                <a:lnTo>
                  <a:pt x="1160436" y="0"/>
                </a:lnTo>
                <a:lnTo>
                  <a:pt x="1160436" y="1787787"/>
                </a:lnTo>
                <a:lnTo>
                  <a:pt x="0" y="17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6776" y="3342175"/>
            <a:ext cx="5436962" cy="548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Aqui, W(matriz d</a:t>
            </a: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 pesos) e b(vetor de bias) são os parâmetros aprendidos</a:t>
            </a:r>
          </a:p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Z é linear</a:t>
            </a:r>
          </a:p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 dobrarmos W, Z também dobra</a:t>
            </a:r>
          </a:p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Sem nada além disso, a rede é apenas uma grande equação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3482" y="1598165"/>
            <a:ext cx="6532712" cy="16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</a:pPr>
            <a:r>
              <a:rPr lang="en-US" sz="6278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Transformação Linear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95972" y="3712819"/>
            <a:ext cx="9738360" cy="286136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17338" y="3466000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79082" y="360912"/>
            <a:ext cx="1160436" cy="1787786"/>
          </a:xfrm>
          <a:custGeom>
            <a:avLst/>
            <a:gdLst/>
            <a:ahLst/>
            <a:cxnLst/>
            <a:rect r="r" b="b" t="t" l="l"/>
            <a:pathLst>
              <a:path h="1787786" w="1160436">
                <a:moveTo>
                  <a:pt x="0" y="0"/>
                </a:moveTo>
                <a:lnTo>
                  <a:pt x="1160436" y="0"/>
                </a:lnTo>
                <a:lnTo>
                  <a:pt x="1160436" y="1787787"/>
                </a:lnTo>
                <a:lnTo>
                  <a:pt x="0" y="17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0238" y="1607047"/>
            <a:ext cx="10147524" cy="8371707"/>
          </a:xfrm>
          <a:custGeom>
            <a:avLst/>
            <a:gdLst/>
            <a:ahLst/>
            <a:cxnLst/>
            <a:rect r="r" b="b" t="t" l="l"/>
            <a:pathLst>
              <a:path h="8371707" w="10147524">
                <a:moveTo>
                  <a:pt x="0" y="0"/>
                </a:moveTo>
                <a:lnTo>
                  <a:pt x="10147524" y="0"/>
                </a:lnTo>
                <a:lnTo>
                  <a:pt x="10147524" y="8371708"/>
                </a:lnTo>
                <a:lnTo>
                  <a:pt x="0" y="837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000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04298"/>
            <a:ext cx="6532712" cy="16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</a:pPr>
            <a:r>
              <a:rPr lang="en-US" sz="6278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Transformação Linear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69738" y="3618400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V="true">
            <a:off x="15448422" y="-1091139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15600822" y="-938739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5956" y="3857625"/>
            <a:ext cx="848911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Fu</a:t>
            </a: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nções de Ativação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160" y="824590"/>
            <a:ext cx="11384789" cy="2691780"/>
            <a:chOff x="0" y="0"/>
            <a:chExt cx="15179719" cy="35890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175"/>
              <a:ext cx="15179719" cy="250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98"/>
                </a:lnSpc>
              </a:pPr>
              <a:r>
                <a:rPr lang="en-US" sz="7998" spc="-87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 Fo</a:t>
              </a:r>
              <a:r>
                <a:rPr lang="en-US" b="true" sz="7998" spc="-87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nte da Não Linearidade no Modelo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69026"/>
              <a:ext cx="15179719" cy="62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6"/>
                </a:lnSpc>
              </a:pPr>
              <a:r>
                <a:rPr lang="en-US" sz="24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 que são importantes?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43088" y="-1095217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9096" y="6979275"/>
            <a:ext cx="4310914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São aplicadas em cada neurônio para "quebrar" a linearidade e permitir à rede aprender padrões complexos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2490" y="7269199"/>
            <a:ext cx="4310914" cy="240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Ela permite que a rede m</a:t>
            </a:r>
            <a:r>
              <a:rPr lang="en-US" sz="22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odele relações complexas entre as variáveis e aprenda representações profundas  a partir de dados brutos</a:t>
            </a:r>
          </a:p>
          <a:p>
            <a:pPr algn="just">
              <a:lnSpc>
                <a:spcPts val="31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10904"/>
            <a:ext cx="4310914" cy="48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Fonte da Não-Linearidade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805" y="7089094"/>
            <a:ext cx="4310914" cy="21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Sem</a:t>
            </a:r>
            <a:r>
              <a:rPr lang="en-US" sz="24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funções de ativação, as redes neurais não seriam neurais, seriam apenas uma grande multiplicação de matrizes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8543" y="6220429"/>
            <a:ext cx="4310914" cy="42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4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Papel da Função de Ativação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8386" y="6077956"/>
            <a:ext cx="4310914" cy="96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Permite acessar mais recursos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28036" y="3244508"/>
            <a:ext cx="7352179" cy="290473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7078" y="1515774"/>
            <a:ext cx="8960857" cy="7255452"/>
          </a:xfrm>
          <a:custGeom>
            <a:avLst/>
            <a:gdLst/>
            <a:ahLst/>
            <a:cxnLst/>
            <a:rect r="r" b="b" t="t" l="l"/>
            <a:pathLst>
              <a:path h="7255452" w="8960857">
                <a:moveTo>
                  <a:pt x="0" y="0"/>
                </a:moveTo>
                <a:lnTo>
                  <a:pt x="8960857" y="0"/>
                </a:lnTo>
                <a:lnTo>
                  <a:pt x="8960857" y="7255452"/>
                </a:lnTo>
                <a:lnTo>
                  <a:pt x="0" y="72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992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0497" y="1789571"/>
            <a:ext cx="7165867" cy="5496994"/>
            <a:chOff x="0" y="0"/>
            <a:chExt cx="9554489" cy="73293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Função de Ativação ReLU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Saída: [0,∞)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339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ReLU "dobra" a reta no zero: valores negativos são anulados, valores positivos seguem linearmente</a:t>
              </a:r>
            </a:p>
            <a:p>
              <a:pPr algn="l">
                <a:lnSpc>
                  <a:spcPts val="40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90532" y="2078080"/>
            <a:ext cx="8705960" cy="6534015"/>
          </a:xfrm>
          <a:custGeom>
            <a:avLst/>
            <a:gdLst/>
            <a:ahLst/>
            <a:cxnLst/>
            <a:rect r="r" b="b" t="t" l="l"/>
            <a:pathLst>
              <a:path h="6534015" w="8705960">
                <a:moveTo>
                  <a:pt x="0" y="0"/>
                </a:moveTo>
                <a:lnTo>
                  <a:pt x="8705961" y="0"/>
                </a:lnTo>
                <a:lnTo>
                  <a:pt x="8705961" y="6534015"/>
                </a:lnTo>
                <a:lnTo>
                  <a:pt x="0" y="653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25" t="0" r="-957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14939"/>
            <a:ext cx="7165867" cy="3953944"/>
            <a:chOff x="0" y="0"/>
            <a:chExt cx="9554489" cy="52719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ção de Ativação Sigmoid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Saída: </a:t>
              </a: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[0,1]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1340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</a:t>
              </a: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 curva em "S" , logística</a:t>
              </a: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Comprime a saída entre 0 e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2310" y="2333902"/>
            <a:ext cx="8506151" cy="6458565"/>
          </a:xfrm>
          <a:custGeom>
            <a:avLst/>
            <a:gdLst/>
            <a:ahLst/>
            <a:cxnLst/>
            <a:rect r="r" b="b" t="t" l="l"/>
            <a:pathLst>
              <a:path h="6458565" w="8506151">
                <a:moveTo>
                  <a:pt x="0" y="0"/>
                </a:moveTo>
                <a:lnTo>
                  <a:pt x="8506152" y="0"/>
                </a:lnTo>
                <a:lnTo>
                  <a:pt x="8506152" y="6458565"/>
                </a:lnTo>
                <a:lnTo>
                  <a:pt x="0" y="645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4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72114"/>
            <a:ext cx="7165867" cy="3439594"/>
            <a:chOff x="0" y="0"/>
            <a:chExt cx="9554489" cy="45861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ção de Ativação Tanh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 : [-1,1]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654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Curva em S centrada em zero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3966" y="6732269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926953" y="571874"/>
            <a:ext cx="8541914" cy="8914711"/>
          </a:xfrm>
          <a:custGeom>
            <a:avLst/>
            <a:gdLst/>
            <a:ahLst/>
            <a:cxnLst/>
            <a:rect r="r" b="b" t="t" l="l"/>
            <a:pathLst>
              <a:path h="8914711" w="8541914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3966" y="3221664"/>
            <a:ext cx="7679732" cy="373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Teorema da Aproximação Universal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9922" y="915209"/>
            <a:ext cx="11663741" cy="3086100"/>
            <a:chOff x="0" y="0"/>
            <a:chExt cx="30719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1932" cy="812800"/>
            </a:xfrm>
            <a:custGeom>
              <a:avLst/>
              <a:gdLst/>
              <a:ahLst/>
              <a:cxnLst/>
              <a:rect r="r" b="b" t="t" l="l"/>
              <a:pathLst>
                <a:path h="812800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778948"/>
                  </a:lnTo>
                  <a:cubicBezTo>
                    <a:pt x="3071932" y="787926"/>
                    <a:pt x="3068365" y="796537"/>
                    <a:pt x="3062017" y="802885"/>
                  </a:cubicBezTo>
                  <a:cubicBezTo>
                    <a:pt x="3055669" y="809234"/>
                    <a:pt x="3047058" y="812800"/>
                    <a:pt x="3038080" y="812800"/>
                  </a:cubicBezTo>
                  <a:lnTo>
                    <a:pt x="33852" y="812800"/>
                  </a:lnTo>
                  <a:cubicBezTo>
                    <a:pt x="24874" y="812800"/>
                    <a:pt x="16263" y="809234"/>
                    <a:pt x="9915" y="802885"/>
                  </a:cubicBezTo>
                  <a:cubicBezTo>
                    <a:pt x="3567" y="796537"/>
                    <a:pt x="0" y="787926"/>
                    <a:pt x="0" y="778948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19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9922" y="4713484"/>
            <a:ext cx="11663741" cy="1769954"/>
            <a:chOff x="0" y="0"/>
            <a:chExt cx="3071932" cy="466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71932" cy="466161"/>
            </a:xfrm>
            <a:custGeom>
              <a:avLst/>
              <a:gdLst/>
              <a:ahLst/>
              <a:cxnLst/>
              <a:rect r="r" b="b" t="t" l="l"/>
              <a:pathLst>
                <a:path h="466161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432309"/>
                  </a:lnTo>
                  <a:cubicBezTo>
                    <a:pt x="3071932" y="441287"/>
                    <a:pt x="3068365" y="449897"/>
                    <a:pt x="3062017" y="456246"/>
                  </a:cubicBezTo>
                  <a:cubicBezTo>
                    <a:pt x="3055669" y="462594"/>
                    <a:pt x="3047058" y="466161"/>
                    <a:pt x="3038080" y="466161"/>
                  </a:cubicBezTo>
                  <a:lnTo>
                    <a:pt x="33852" y="466161"/>
                  </a:lnTo>
                  <a:cubicBezTo>
                    <a:pt x="24874" y="466161"/>
                    <a:pt x="16263" y="462594"/>
                    <a:pt x="9915" y="456246"/>
                  </a:cubicBezTo>
                  <a:cubicBezTo>
                    <a:pt x="3567" y="449897"/>
                    <a:pt x="0" y="441287"/>
                    <a:pt x="0" y="432309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71932" cy="5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69922" y="7102563"/>
            <a:ext cx="11663741" cy="1769954"/>
            <a:chOff x="0" y="0"/>
            <a:chExt cx="3071932" cy="466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71932" cy="466161"/>
            </a:xfrm>
            <a:custGeom>
              <a:avLst/>
              <a:gdLst/>
              <a:ahLst/>
              <a:cxnLst/>
              <a:rect r="r" b="b" t="t" l="l"/>
              <a:pathLst>
                <a:path h="466161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432309"/>
                  </a:lnTo>
                  <a:cubicBezTo>
                    <a:pt x="3071932" y="441287"/>
                    <a:pt x="3068365" y="449897"/>
                    <a:pt x="3062017" y="456246"/>
                  </a:cubicBezTo>
                  <a:cubicBezTo>
                    <a:pt x="3055669" y="462594"/>
                    <a:pt x="3047058" y="466161"/>
                    <a:pt x="3038080" y="466161"/>
                  </a:cubicBezTo>
                  <a:lnTo>
                    <a:pt x="33852" y="466161"/>
                  </a:lnTo>
                  <a:cubicBezTo>
                    <a:pt x="24874" y="466161"/>
                    <a:pt x="16263" y="462594"/>
                    <a:pt x="9915" y="456246"/>
                  </a:cubicBezTo>
                  <a:cubicBezTo>
                    <a:pt x="3567" y="449897"/>
                    <a:pt x="0" y="441287"/>
                    <a:pt x="0" y="432309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71932" cy="5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34157" y="4916226"/>
            <a:ext cx="2732872" cy="4114800"/>
          </a:xfrm>
          <a:custGeom>
            <a:avLst/>
            <a:gdLst/>
            <a:ahLst/>
            <a:cxnLst/>
            <a:rect r="r" b="b" t="t" l="l"/>
            <a:pathLst>
              <a:path h="4114800" w="2732872">
                <a:moveTo>
                  <a:pt x="0" y="0"/>
                </a:moveTo>
                <a:lnTo>
                  <a:pt x="2732872" y="0"/>
                </a:lnTo>
                <a:lnTo>
                  <a:pt x="2732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82327" y="1394747"/>
            <a:ext cx="7684701" cy="2701003"/>
            <a:chOff x="0" y="0"/>
            <a:chExt cx="10246269" cy="36013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0246269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Definição do Teorema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921125"/>
              <a:ext cx="7950901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720413" y="1463623"/>
            <a:ext cx="8859888" cy="192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Uma</a:t>
            </a: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 rede neural com pelo menos uma camada oculta e funções de ativação não linear pode aproximar qualquer função contínua definida em um intervalo compacto, com qualquer nível de precisão desejada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0413" y="5076825"/>
            <a:ext cx="8859888" cy="95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R</a:t>
            </a: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edes neurais têm a capacidade teórica de aprender qualquer padrão, desde que haja neurônios suficientes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0413" y="7465904"/>
            <a:ext cx="8859888" cy="95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A Rede Neural só tem essa capacidade  só se ela tiver funções de ativação não lineares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76" y="3871160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5859" y="4195016"/>
            <a:ext cx="9285723" cy="345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base teórica que justifica o uso de redes neurais para resolver problemas complexos e variados</a:t>
            </a:r>
          </a:p>
          <a:p>
            <a:pPr algn="l">
              <a:lnSpc>
                <a:spcPts val="3955"/>
              </a:lnSpc>
            </a:pPr>
          </a:p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Traz Segurança Teórica para a Modelagem</a:t>
            </a:r>
          </a:p>
          <a:p>
            <a:pPr algn="l">
              <a:lnSpc>
                <a:spcPts val="3955"/>
              </a:lnSpc>
            </a:pPr>
          </a:p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 desafio não está mais na capacidade da rede, mas em como treiná-la e configurá-la bem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386" y="1961175"/>
            <a:ext cx="9285723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Ga</a:t>
            </a:r>
            <a:r>
              <a:rPr lang="en-US" sz="48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rante o Potencial das Redes Neurais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2327" y="1394747"/>
            <a:ext cx="7684701" cy="2701003"/>
            <a:chOff x="0" y="0"/>
            <a:chExt cx="10246269" cy="36013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0246269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Importância do Teorema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21125"/>
              <a:ext cx="7950901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0393" y="3786036"/>
            <a:ext cx="5523805" cy="3300473"/>
          </a:xfrm>
          <a:custGeom>
            <a:avLst/>
            <a:gdLst/>
            <a:ahLst/>
            <a:cxnLst/>
            <a:rect r="r" b="b" t="t" l="l"/>
            <a:pathLst>
              <a:path h="3300473" w="5523805">
                <a:moveTo>
                  <a:pt x="0" y="0"/>
                </a:moveTo>
                <a:lnTo>
                  <a:pt x="5523805" y="0"/>
                </a:lnTo>
                <a:lnTo>
                  <a:pt x="5523805" y="3300473"/>
                </a:lnTo>
                <a:lnTo>
                  <a:pt x="0" y="33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701" y="3427007"/>
            <a:ext cx="6276929" cy="3608323"/>
            <a:chOff x="0" y="0"/>
            <a:chExt cx="8369239" cy="48110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836923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Não Linear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49998"/>
              <a:ext cx="8369239" cy="225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relação entre variáveis não é proporcional.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Gráfico: curvas, parábolas, ondas, etc.</a:t>
              </a:r>
            </a:p>
            <a:p>
              <a:pPr algn="l">
                <a:lnSpc>
                  <a:spcPts val="339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4526" y="3427007"/>
            <a:ext cx="6023474" cy="3532758"/>
            <a:chOff x="0" y="0"/>
            <a:chExt cx="8031299" cy="47103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129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Linear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30948"/>
              <a:ext cx="8031299" cy="277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Uma relação proporcional entre variáveis.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Gráfico: sempre uma reta (em 2D) ou plano (em 3D).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708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3" y="182786"/>
            <a:ext cx="17996953" cy="6495058"/>
          </a:xfrm>
          <a:custGeom>
            <a:avLst/>
            <a:gdLst/>
            <a:ahLst/>
            <a:cxnLst/>
            <a:rect r="r" b="b" t="t" l="l"/>
            <a:pathLst>
              <a:path h="6495058" w="17996953">
                <a:moveTo>
                  <a:pt x="0" y="0"/>
                </a:moveTo>
                <a:lnTo>
                  <a:pt x="17996954" y="0"/>
                </a:lnTo>
                <a:lnTo>
                  <a:pt x="17996954" y="6495057"/>
                </a:lnTo>
                <a:lnTo>
                  <a:pt x="0" y="6495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4" t="-5316" r="-792" b="-79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9903" y="1532789"/>
            <a:ext cx="9162237" cy="54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68098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73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1992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15999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89903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3457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97011" y="7491654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5" y="0"/>
                </a:lnTo>
                <a:lnTo>
                  <a:pt x="2179605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76791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126" y="3823102"/>
            <a:ext cx="6136078" cy="3770899"/>
          </a:xfrm>
          <a:custGeom>
            <a:avLst/>
            <a:gdLst/>
            <a:ahLst/>
            <a:cxnLst/>
            <a:rect r="r" b="b" t="t" l="l"/>
            <a:pathLst>
              <a:path h="3770899" w="6136078">
                <a:moveTo>
                  <a:pt x="0" y="0"/>
                </a:moveTo>
                <a:lnTo>
                  <a:pt x="6136079" y="0"/>
                </a:lnTo>
                <a:lnTo>
                  <a:pt x="6136079" y="3770899"/>
                </a:lnTo>
                <a:lnTo>
                  <a:pt x="0" y="377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0952" y="0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19405" y="197744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5956" y="3857625"/>
            <a:ext cx="9315081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Implica</a:t>
            </a: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ções e Limitações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9922" y="2456897"/>
            <a:ext cx="10967848" cy="1462009"/>
            <a:chOff x="0" y="0"/>
            <a:chExt cx="2888651" cy="38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8651" cy="385056"/>
            </a:xfrm>
            <a:custGeom>
              <a:avLst/>
              <a:gdLst/>
              <a:ahLst/>
              <a:cxnLst/>
              <a:rect r="r" b="b" t="t" l="l"/>
              <a:pathLst>
                <a:path h="385056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349056"/>
                  </a:lnTo>
                  <a:cubicBezTo>
                    <a:pt x="2888651" y="358604"/>
                    <a:pt x="2884859" y="367761"/>
                    <a:pt x="2878107" y="374512"/>
                  </a:cubicBezTo>
                  <a:cubicBezTo>
                    <a:pt x="2871356" y="381263"/>
                    <a:pt x="2862200" y="385056"/>
                    <a:pt x="2852652" y="385056"/>
                  </a:cubicBezTo>
                  <a:lnTo>
                    <a:pt x="36000" y="385056"/>
                  </a:lnTo>
                  <a:cubicBezTo>
                    <a:pt x="26452" y="385056"/>
                    <a:pt x="17295" y="381263"/>
                    <a:pt x="10544" y="374512"/>
                  </a:cubicBezTo>
                  <a:cubicBezTo>
                    <a:pt x="3793" y="367761"/>
                    <a:pt x="0" y="358604"/>
                    <a:pt x="0" y="349056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88651" cy="432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7239022"/>
            <a:ext cx="7714897" cy="48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Ajuda os alunos a se preparar para o futuro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69922" y="4128456"/>
            <a:ext cx="10967848" cy="1466260"/>
            <a:chOff x="0" y="0"/>
            <a:chExt cx="2888651" cy="386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8651" cy="386175"/>
            </a:xfrm>
            <a:custGeom>
              <a:avLst/>
              <a:gdLst/>
              <a:ahLst/>
              <a:cxnLst/>
              <a:rect r="r" b="b" t="t" l="l"/>
              <a:pathLst>
                <a:path h="386175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350176"/>
                  </a:lnTo>
                  <a:cubicBezTo>
                    <a:pt x="2888651" y="359723"/>
                    <a:pt x="2884859" y="368880"/>
                    <a:pt x="2878107" y="375631"/>
                  </a:cubicBezTo>
                  <a:cubicBezTo>
                    <a:pt x="2871356" y="382383"/>
                    <a:pt x="2862200" y="386175"/>
                    <a:pt x="2852652" y="386175"/>
                  </a:cubicBezTo>
                  <a:lnTo>
                    <a:pt x="36000" y="386175"/>
                  </a:lnTo>
                  <a:cubicBezTo>
                    <a:pt x="16118" y="386175"/>
                    <a:pt x="0" y="370058"/>
                    <a:pt x="0" y="350176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88651" cy="433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69922" y="5916056"/>
            <a:ext cx="10967848" cy="2330244"/>
            <a:chOff x="0" y="0"/>
            <a:chExt cx="2888651" cy="613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88651" cy="613727"/>
            </a:xfrm>
            <a:custGeom>
              <a:avLst/>
              <a:gdLst/>
              <a:ahLst/>
              <a:cxnLst/>
              <a:rect r="r" b="b" t="t" l="l"/>
              <a:pathLst>
                <a:path h="61372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577727"/>
                  </a:lnTo>
                  <a:cubicBezTo>
                    <a:pt x="2888651" y="587275"/>
                    <a:pt x="2884859" y="596431"/>
                    <a:pt x="2878107" y="603183"/>
                  </a:cubicBezTo>
                  <a:cubicBezTo>
                    <a:pt x="2871356" y="609934"/>
                    <a:pt x="2862200" y="613727"/>
                    <a:pt x="2852652" y="613727"/>
                  </a:cubicBezTo>
                  <a:lnTo>
                    <a:pt x="36000" y="613727"/>
                  </a:lnTo>
                  <a:cubicBezTo>
                    <a:pt x="16118" y="613727"/>
                    <a:pt x="0" y="597609"/>
                    <a:pt x="0" y="577727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88651" cy="66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38875" y="6059700"/>
            <a:ext cx="8925146" cy="242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Exige técnicas de ajuste de ap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rendizado, como: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Inicialização cuidadosa dos pesos (Xavier, He)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Métodos avançados de otimização: momentum, Adam, RMSProp</a:t>
            </a:r>
          </a:p>
          <a:p>
            <a:pPr algn="l">
              <a:lnSpc>
                <a:spcPts val="387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05090" y="4861586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6" y="0"/>
                </a:lnTo>
                <a:lnTo>
                  <a:pt x="3628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18153" y="1028700"/>
            <a:ext cx="7079577" cy="3224878"/>
            <a:chOff x="0" y="0"/>
            <a:chExt cx="9439436" cy="429983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9439436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Implicaçõ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es para a Otimização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21125"/>
              <a:ext cx="7324815" cy="1344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  <a:r>
                <a:rPr lang="en-US" sz="282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nã</a:t>
              </a:r>
              <a:r>
                <a:rPr lang="en-US" sz="282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 linearidade nos parâmetros dificulta a otimização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70624" y="2670567"/>
            <a:ext cx="8925146" cy="96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 f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unção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de custo pode ter múltiplos mínimos locais e máximos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70624" y="4370944"/>
            <a:ext cx="8925146" cy="1545111"/>
            <a:chOff x="0" y="0"/>
            <a:chExt cx="11900195" cy="206014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Problemas como s</a:t>
              </a: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addle points e planos rasos (plateaus) aparecem, complicando a convergência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15953"/>
              <a:ext cx="1190019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820" y="3259688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0820" y="4414460"/>
            <a:ext cx="5571671" cy="446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</a:t>
            </a: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o mod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elo fica muito flexível, ele pode aprender demais: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Não só os padrões reais do dado, mas também os ruídos e variações aleatórias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 modelo vai muito bem no treino, mas vai mal em novos dados </a:t>
            </a:r>
          </a:p>
          <a:p>
            <a:pPr algn="just">
              <a:lnSpc>
                <a:spcPts val="391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0820" y="1186695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b="true" sz="9000" spc="-9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Overfitting e Generalização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305" y="3437693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Overfitting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59718" y="4414460"/>
            <a:ext cx="5184605" cy="19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Para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evitar overfitting, usamos regularização: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L2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Dropout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38502" y="3187250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15086" y="3349175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Regularização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390336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59718" y="7899236"/>
            <a:ext cx="6892854" cy="149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Queremos um modelo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flexível o suficiente para aprender o padrão, mas não tão flexível a pont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 de aprender o ruído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738502" y="6886635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044265" y="7080720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Desafio</a:t>
            </a:r>
          </a:p>
        </p:txBody>
      </p:sp>
    </p:spTree>
  </p:cSld>
  <p:clrMapOvr>
    <a:masterClrMapping/>
  </p:clrMapOvr>
  <p:transition spd="slow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6102" y="3615976"/>
            <a:ext cx="10578305" cy="3072130"/>
            <a:chOff x="0" y="0"/>
            <a:chExt cx="14104407" cy="40961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175"/>
              <a:ext cx="14104407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30"/>
                </a:lnSpc>
              </a:pPr>
              <a:r>
                <a:rPr lang="en-US" sz="502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 Resto da apresentação ocorrerá no Ipynb!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473450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01822" y="1710976"/>
            <a:ext cx="3662625" cy="5642699"/>
          </a:xfrm>
          <a:custGeom>
            <a:avLst/>
            <a:gdLst/>
            <a:ahLst/>
            <a:cxnLst/>
            <a:rect r="r" b="b" t="t" l="l"/>
            <a:pathLst>
              <a:path h="5642699" w="3662625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0393" y="3786036"/>
            <a:ext cx="5523805" cy="3300473"/>
          </a:xfrm>
          <a:custGeom>
            <a:avLst/>
            <a:gdLst/>
            <a:ahLst/>
            <a:cxnLst/>
            <a:rect r="r" b="b" t="t" l="l"/>
            <a:pathLst>
              <a:path h="3300473" w="5523805">
                <a:moveTo>
                  <a:pt x="0" y="0"/>
                </a:moveTo>
                <a:lnTo>
                  <a:pt x="5523805" y="0"/>
                </a:lnTo>
                <a:lnTo>
                  <a:pt x="5523805" y="3300473"/>
                </a:lnTo>
                <a:lnTo>
                  <a:pt x="0" y="33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701" y="3427007"/>
            <a:ext cx="6276929" cy="4465573"/>
            <a:chOff x="0" y="0"/>
            <a:chExt cx="8369239" cy="59540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836923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Não Linear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49998"/>
              <a:ext cx="8369239" cy="339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Mais flexíveis: podem modelar padrões complexos.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Não seguem uma única inclinação.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Pequenas mudanças em x podem causar grandes mudanças em y.</a:t>
              </a:r>
            </a:p>
            <a:p>
              <a:pPr algn="l">
                <a:lnSpc>
                  <a:spcPts val="339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4526" y="3427007"/>
            <a:ext cx="6023474" cy="3532758"/>
            <a:chOff x="0" y="0"/>
            <a:chExt cx="8031299" cy="47103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129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Linear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30948"/>
              <a:ext cx="8031299" cy="277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Simples de interpretar.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Coeficiente angular (a) e linear (b) definem a relação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Proporcionalidade constante: Dobrar x dobra 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3168" y="3930148"/>
            <a:ext cx="11546788" cy="28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Linearidade de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245" y="2918329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0895" y="2794504"/>
            <a:ext cx="11223155" cy="44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  <a:r>
              <a:rPr lang="en-US" sz="2722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Nã</a:t>
            </a: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linearidade de features significa que os dados de entrada  apresentam padrões complexos que não podem ser separados ou modelados por uma função linear simples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  <a:p>
            <a:pPr algn="l" marL="587859" indent="-293929" lvl="1">
              <a:lnSpc>
                <a:spcPts val="4492"/>
              </a:lnSpc>
              <a:spcBef>
                <a:spcPct val="0"/>
              </a:spcBef>
              <a:buFont typeface="Arial"/>
              <a:buChar char="•"/>
            </a:pP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As interações entre variáveis podem ser curvas, dobradas ou altamente interdependentes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Os dados do mundo real não seguem relações diretas do tipo "aumenta um pouco aqui, aumenta um pouco ali"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9691"/>
            <a:ext cx="16135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5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Linearidade das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19175"/>
            <a:ext cx="1828800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</a:t>
            </a: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or Que a Não Linearidade de Features é Necessária?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19170" y="4153055"/>
            <a:ext cx="2820560" cy="2837223"/>
            <a:chOff x="0" y="0"/>
            <a:chExt cx="3760747" cy="37829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3760747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22970"/>
              <a:ext cx="3760747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0200"/>
              <a:ext cx="3760747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Um</a:t>
              </a:r>
              <a:r>
                <a:rPr lang="en-US" sz="22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modelo linear só consegue aprender relações proporcionais e diretas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7890" y="4153055"/>
            <a:ext cx="2934542" cy="3819777"/>
            <a:chOff x="0" y="0"/>
            <a:chExt cx="3912723" cy="50930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3912723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86152"/>
              <a:ext cx="3912723" cy="405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05086"/>
              <a:ext cx="3912723" cy="310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Padrõe</a:t>
              </a: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 em imagens, sons, textos e dados financeiros não podem ser separados ou explicados apenas por linhas retas ou planos.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1706" y="4153055"/>
            <a:ext cx="3442736" cy="2387746"/>
            <a:chOff x="0" y="0"/>
            <a:chExt cx="4590314" cy="31836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590314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29905"/>
              <a:ext cx="4590314" cy="34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0200"/>
              <a:ext cx="4590314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</a:t>
              </a:r>
              <a:r>
                <a:rPr lang="en-US" sz="2199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ão Linearidade Ajuda a chegar Generalização para Novos Casos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66418" y="4153055"/>
            <a:ext cx="2816787" cy="2204555"/>
            <a:chOff x="0" y="0"/>
            <a:chExt cx="3755716" cy="29394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3755716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49583"/>
              <a:ext cx="3755716" cy="45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9725"/>
              <a:ext cx="3755716" cy="934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0"/>
                </a:lnSpc>
              </a:pPr>
              <a:r>
                <a:rPr lang="en-US" sz="2043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Permite o aprendizado de  padrões complexos.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04642" y="4153055"/>
            <a:ext cx="2701458" cy="3238920"/>
            <a:chOff x="0" y="0"/>
            <a:chExt cx="3601944" cy="43185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3601944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858565"/>
              <a:ext cx="3601944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20200"/>
              <a:ext cx="3601944" cy="2390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07"/>
                </a:lnSpc>
              </a:pPr>
              <a:r>
                <a:rPr lang="en-US" sz="2076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Dado</a:t>
              </a:r>
              <a:r>
                <a:rPr lang="en-US" sz="2076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 Reais, na maioria das vezes,  têm interações complexas entre variáveis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51969" y="3258915"/>
            <a:ext cx="14021736" cy="669290"/>
            <a:chOff x="0" y="0"/>
            <a:chExt cx="18695648" cy="89238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57548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92679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67077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89115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804493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5397334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9980379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14361695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DAGopnkxF20</dc:identifier>
  <dcterms:modified xsi:type="dcterms:W3CDTF">2011-08-01T06:04:30Z</dcterms:modified>
  <cp:revision>1</cp:revision>
  <dc:title>Azul Elementos Isométricos e Mockups Tecnologia na Educação Apresentação de Tecnologia</dc:title>
</cp:coreProperties>
</file>